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59" r:id="rId6"/>
    <p:sldId id="257" r:id="rId7"/>
    <p:sldId id="260" r:id="rId8"/>
    <p:sldId id="258" r:id="rId9"/>
    <p:sldId id="264" r:id="rId10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78" autoAdjust="0"/>
    <p:restoredTop sz="94660"/>
  </p:normalViewPr>
  <p:slideViewPr>
    <p:cSldViewPr>
      <p:cViewPr varScale="1">
        <p:scale>
          <a:sx n="69" d="100"/>
          <a:sy n="69" d="100"/>
        </p:scale>
        <p:origin x="-175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50086-A62E-4C44-9BB6-EB56EE8BCE96}" type="datetimeFigureOut">
              <a:rPr lang="ru-RU"/>
              <a:pPr>
                <a:defRPr/>
              </a:pPr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F49F3-AD4F-4084-9145-CBE7751D53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466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FFD82-1783-472A-9014-6F5BC4AEBB05}" type="datetimeFigureOut">
              <a:rPr lang="ru-RU"/>
              <a:pPr>
                <a:defRPr/>
              </a:pPr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E1119-909C-482E-B04D-0CBBE110E8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231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0D10C0-F5D8-4BEB-A319-450D7C10F9DA}" type="datetimeFigureOut">
              <a:rPr lang="ru-RU"/>
              <a:pPr>
                <a:defRPr/>
              </a:pPr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E4F01-A9B6-405C-A54E-B745850E1C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690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B86FA-7C08-4194-970F-28B742C708A2}" type="datetimeFigureOut">
              <a:rPr lang="ru-RU"/>
              <a:pPr>
                <a:defRPr/>
              </a:pPr>
              <a:t>05.04.2022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69C2B-1FB4-4DA2-8F6E-3C56413CDD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521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4EDBBF-BAC5-47EE-B71A-5586EFDA3C70}" type="datetimeFigureOut">
              <a:rPr lang="ru-RU"/>
              <a:pPr>
                <a:defRPr/>
              </a:pPr>
              <a:t>05.04.2022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31C1D-EA48-40A3-ADD5-8C42B4AFCD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91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782ACB-490E-485F-9177-3D1D52FA45D3}" type="datetimeFigureOut">
              <a:rPr lang="ru-RU"/>
              <a:pPr>
                <a:defRPr/>
              </a:pPr>
              <a:t>05.04.2022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4BFE61-9267-42A8-BC4D-26309B51FD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875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1E58C-5C19-40F7-BEFB-B96714C498ED}" type="datetimeFigureOut">
              <a:rPr lang="ru-RU"/>
              <a:pPr>
                <a:defRPr/>
              </a:pPr>
              <a:t>05.04.2022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CD971-5F0F-4BEB-8131-9865CE5070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258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96E5F-69BD-45F7-B9A4-05CF77A1992D}" type="datetimeFigureOut">
              <a:rPr lang="ru-RU"/>
              <a:pPr>
                <a:defRPr/>
              </a:pPr>
              <a:t>05.04.2022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DE158-5920-43C7-89C2-E082CC48FB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9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F273A-890D-4D2B-BBD8-4DBBBA8DF2B6}" type="datetimeFigureOut">
              <a:rPr lang="ru-RU"/>
              <a:pPr>
                <a:defRPr/>
              </a:pPr>
              <a:t>05.04.2022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7C95E-7CB6-48C5-9306-028551700A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262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D6F2F-5035-44A9-84EF-1414B47C9A27}" type="datetimeFigureOut">
              <a:rPr lang="ru-RU"/>
              <a:pPr>
                <a:defRPr/>
              </a:pPr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B8070-D5FD-4F86-88B1-65AF0EA02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6606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0D3EE-2B36-43CF-B2A2-482B57D48A0F}" type="datetimeFigureOut">
              <a:rPr lang="ru-RU"/>
              <a:pPr>
                <a:defRPr/>
              </a:pPr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58BCE-40F8-45DE-ABB9-7AB907623D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871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BD6FA4C-9BD0-4AEA-AD84-DAB710EBD8A9}" type="datetimeFigureOut">
              <a:rPr lang="ru-RU"/>
              <a:pPr>
                <a:defRPr/>
              </a:pPr>
              <a:t>05.04.2022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3ACAE9-3749-479A-9B85-93183D19D4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700213"/>
            <a:ext cx="9144000" cy="309721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atin typeface="Arial Narrow" pitchFamily="34" charset="0"/>
              </a:rPr>
              <a:t>МЕКТЕП ПАРЛАМЕНТІ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 err="1">
                <a:latin typeface="Arial Narrow" pitchFamily="34" charset="0"/>
              </a:rPr>
              <a:t>Қазақстан Республикасының жалпы</a:t>
            </a:r>
            <a:r>
              <a:rPr lang="ru-RU" sz="2800" i="1" dirty="0">
                <a:latin typeface="Arial Narrow" pitchFamily="34" charset="0"/>
              </a:rPr>
              <a:t> орта </a:t>
            </a:r>
            <a:r>
              <a:rPr lang="ru-RU" sz="2800" i="1" dirty="0" err="1">
                <a:latin typeface="Arial Narrow" pitchFamily="34" charset="0"/>
              </a:rPr>
              <a:t>білім</a:t>
            </a:r>
            <a:r>
              <a:rPr lang="ru-RU" sz="2800" i="1" dirty="0">
                <a:latin typeface="Arial Narrow" pitchFamily="34" charset="0"/>
              </a:rPr>
              <a:t> беру </a:t>
            </a:r>
            <a:r>
              <a:rPr lang="ru-RU" sz="2800" i="1" dirty="0" err="1">
                <a:latin typeface="Arial Narrow" pitchFamily="34" charset="0"/>
              </a:rPr>
              <a:t>ұйымдарындағы оқушы </a:t>
            </a:r>
            <a:r>
              <a:rPr lang="ru-RU" sz="2800" i="1" dirty="0">
                <a:latin typeface="Arial Narrow" pitchFamily="34" charset="0"/>
              </a:rPr>
              <a:t>(</a:t>
            </a:r>
            <a:r>
              <a:rPr lang="ru-RU" sz="2800" i="1" dirty="0" err="1">
                <a:latin typeface="Arial Narrow" pitchFamily="34" charset="0"/>
              </a:rPr>
              <a:t>мектеп</a:t>
            </a:r>
            <a:r>
              <a:rPr lang="ru-RU" sz="2800" i="1" dirty="0">
                <a:latin typeface="Arial Narrow" pitchFamily="34" charset="0"/>
              </a:rPr>
              <a:t>) </a:t>
            </a:r>
            <a:r>
              <a:rPr lang="ru-RU" sz="2800" i="1" dirty="0" err="1">
                <a:latin typeface="Arial Narrow" pitchFamily="34" charset="0"/>
              </a:rPr>
              <a:t>өзін-өзі басқарудың</a:t>
            </a:r>
            <a:r>
              <a:rPr lang="ru-RU" sz="2800" i="1" dirty="0">
                <a:latin typeface="Arial Narrow" pitchFamily="34" charset="0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i="1" dirty="0" err="1">
                <a:latin typeface="Arial Narrow" pitchFamily="34" charset="0"/>
              </a:rPr>
              <a:t>бірыңғай моделі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0" y="-26988"/>
            <a:ext cx="9144000" cy="4318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70C0"/>
                </a:solidFill>
                <a:latin typeface="Arial Narrow" pitchFamily="34" charset="0"/>
              </a:rPr>
              <a:t>ҚАЗАҚСТАН РЕСПУБЛИКАСЫ БІЛІМ ЖӘНЕ ҒЫЛЫМ МИНИСТРЛІГІ</a:t>
            </a:r>
          </a:p>
        </p:txBody>
      </p:sp>
      <p:pic>
        <p:nvPicPr>
          <p:cNvPr id="2052" name="Picture 8" descr="E:\copy\СТЭЛЛА\НУЖНОЕ\ЛОГО-МОН (последний)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373063"/>
            <a:ext cx="1309688" cy="130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2" descr="C:\Users\Пользователь\Desktop\unnam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0775" y="4797425"/>
            <a:ext cx="2041525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547813" y="1196975"/>
            <a:ext cx="6192837" cy="769441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ҚАЖЕТТІЛІКТІҢ НЕГІЗДЕМЕСІ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250825" y="2174875"/>
            <a:ext cx="4249738" cy="1815882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US" sz="1600" dirty="0">
              <a:solidFill>
                <a:srgbClr val="002060"/>
              </a:solidFill>
              <a:latin typeface="Century Gothic" panose="020B0502020202020204" pitchFamily="34" charset="0"/>
              <a:cs typeface="+mn-cs"/>
            </a:endParaRPr>
          </a:p>
          <a:p>
            <a:pPr algn="ctr" eaLnBrk="1" hangingPunct="1">
              <a:defRPr/>
            </a:pPr>
            <a:r>
              <a:rPr lang="kk-KZ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құқықтық мемлекет жағдайында шығармашыл, бастамашыл, өзі және қоғам үшін пайдалы әрекет ете алатын еркін, жауапты тұлғаны, мәдениетті адамды </a:t>
            </a:r>
            <a:r>
              <a:rPr lang="kk-KZ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тәрбиелеу</a:t>
            </a:r>
            <a:endParaRPr lang="en-US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 eaLnBrk="1" hangingPunct="1">
              <a:defRPr/>
            </a:pP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854575" y="2189163"/>
            <a:ext cx="3940175" cy="1816100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балалар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мен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жастардың табысты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әлеуметтенуі мен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өзін-өзі тиімді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жүзеге асыруы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үшін жағдай жасау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сондай-ақ білім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алушылардың туындайтын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проблемаларды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өз бетінше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шешуі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үшін мүмкіндіктер жасау</a:t>
            </a:r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57275" y="4616450"/>
            <a:ext cx="7737475" cy="1077218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kk-KZ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Қазақстан Республикасында білім беруді және ғылымды дамытудың 2020-2025 жылдарға арналған мемлекеттік бағдарламасын іске асыру жөніндегі іс-шаралар жоспарының  </a:t>
            </a:r>
            <a:r>
              <a:rPr lang="kk-KZ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35-тармағы</a:t>
            </a:r>
            <a:endParaRPr lang="en-US" sz="1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just">
              <a:defRPr/>
            </a:pPr>
            <a:endParaRPr lang="en-US" sz="1600" dirty="0">
              <a:solidFill>
                <a:schemeClr val="bg1"/>
              </a:solidFill>
              <a:latin typeface="Century Gothic" panose="020B0502020202020204" pitchFamily="34" charset="0"/>
              <a:cs typeface="+mn-cs"/>
            </a:endParaRPr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63434" t="8627" r="3537" b="62519"/>
          <a:stretch/>
        </p:blipFill>
        <p:spPr>
          <a:xfrm rot="2559121">
            <a:off x="6043054" y="1540315"/>
            <a:ext cx="827858" cy="735196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63434" t="8627" r="3537" b="62519"/>
          <a:stretch/>
        </p:blipFill>
        <p:spPr>
          <a:xfrm rot="7192667" flipV="1">
            <a:off x="2318878" y="1518705"/>
            <a:ext cx="716918" cy="810465"/>
          </a:xfrm>
          <a:prstGeom prst="rect">
            <a:avLst/>
          </a:prstGeom>
        </p:spPr>
      </p:pic>
      <p:pic>
        <p:nvPicPr>
          <p:cNvPr id="7177" name="Рисунок 51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5019675"/>
            <a:ext cx="1082675" cy="99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1849438" y="4102100"/>
            <a:ext cx="5862637" cy="431800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lvl="1" algn="ctr" eaLnBrk="1" hangingPunct="1">
              <a:defRPr/>
            </a:pPr>
            <a:r>
              <a:rPr lang="ru-RU" sz="2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ІСКЕ АСЫРУДАҒЫ НЕГІЗДЕМЕ</a:t>
            </a:r>
          </a:p>
        </p:txBody>
      </p:sp>
      <p:sp>
        <p:nvSpPr>
          <p:cNvPr id="7179" name="TextBox 11"/>
          <p:cNvSpPr txBox="1">
            <a:spLocks noChangeArrowheads="1"/>
          </p:cNvSpPr>
          <p:nvPr/>
        </p:nvSpPr>
        <p:spPr bwMode="auto">
          <a:xfrm>
            <a:off x="684213" y="44624"/>
            <a:ext cx="7524750" cy="10772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b="1" dirty="0" err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Қазақстан Республикасының білім</a:t>
            </a:r>
            <a:r>
              <a:rPr lang="ru-RU" altLang="ru-RU" sz="1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беру </a:t>
            </a:r>
            <a:r>
              <a:rPr lang="ru-RU" altLang="ru-RU" sz="1600" b="1" dirty="0" err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ұйымдарында</a:t>
            </a:r>
            <a:r>
              <a:rPr lang="ru-RU" altLang="ru-RU" sz="1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kk-KZ" altLang="ru-RU" sz="1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«М</a:t>
            </a:r>
            <a:r>
              <a:rPr lang="ru-RU" altLang="ru-RU" sz="1600" b="1" dirty="0" err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ектеп</a:t>
            </a:r>
            <a:r>
              <a:rPr lang="ru-RU" altLang="ru-RU" sz="1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парламент</a:t>
            </a:r>
            <a:r>
              <a:rPr lang="kk-KZ" altLang="ru-RU" sz="1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» </a:t>
            </a:r>
            <a:r>
              <a:rPr lang="ru-RU" altLang="ru-RU" sz="1600" b="1" dirty="0" err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білім</a:t>
            </a:r>
            <a:r>
              <a:rPr lang="ru-RU" altLang="ru-RU" sz="1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altLang="ru-RU" sz="1600" b="1" dirty="0" err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алушылардың</a:t>
            </a:r>
            <a:r>
              <a:rPr lang="ru-RU" altLang="ru-RU" sz="1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kk-KZ" altLang="ru-RU" sz="1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өзін-өзі басқару органдарын дамыту</a:t>
            </a:r>
            <a:endParaRPr lang="ru-RU" altLang="ru-RU" sz="16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kk-KZ" altLang="ru-RU" sz="1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Тұжырымдамасы </a:t>
            </a:r>
            <a:endParaRPr lang="ru-RU" altLang="ru-RU" sz="16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57275" y="5557839"/>
            <a:ext cx="7737475" cy="1323439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Мектептерде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колледждерде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Балалардың құқықтарын қорғау мәселелері жөніндегі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БАЛАЛАР ӨКІЛДІКТЕРІНІҢ ИНСТИТУТЫ. 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287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бала-республиканың қалалары 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мен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аудандарының өкілдері Комитетпен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өзара іс-қимыл жасайды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(23.11.2020 ж. №69-н Б</a:t>
            </a:r>
            <a:r>
              <a:rPr lang="kk-KZ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ҚҚК-ң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бұйрығы</a:t>
            </a:r>
            <a:r>
              <a:rPr lang="ru-RU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</a:p>
          <a:p>
            <a:pPr algn="just">
              <a:defRPr/>
            </a:pPr>
            <a:endParaRPr lang="ru-RU" sz="1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935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254000" y="666750"/>
            <a:ext cx="8431213" cy="695325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Оқушылардың Парламенті</a:t>
            </a:r>
            <a:r>
              <a:rPr lang="ru-RU" alt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(өзін-өзі басқару</a:t>
            </a:r>
            <a:r>
              <a:rPr lang="ru-RU" alt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34950" y="2111375"/>
            <a:ext cx="1666875" cy="41322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 </a:t>
            </a:r>
            <a:endParaRPr lang="ru-RU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398713" y="4505325"/>
            <a:ext cx="6072187" cy="590931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just" defTabSz="6223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  <a:t>- </a:t>
            </a:r>
            <a:r>
              <a:rPr lang="kk-KZ" dirty="0">
                <a:solidFill>
                  <a:schemeClr val="bg1"/>
                </a:solidFill>
                <a:latin typeface="Century Gothic" panose="020B0502020202020204" pitchFamily="34" charset="0"/>
              </a:rPr>
              <a:t>оқу-тәрбие процесінің проблемаларын шешуде мектеп әкімшілігінің таптырмас көмекшісі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. </a:t>
            </a:r>
          </a:p>
        </p:txBody>
      </p:sp>
      <p:pic>
        <p:nvPicPr>
          <p:cNvPr id="8197" name="Picture 14" descr="C:\Documents and Settings\Adminkz\Рабочий стол\самоуправление 2021\скачанные файлы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275" y="1989138"/>
            <a:ext cx="23812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15" descr="C:\Documents and Settings\Adminkz\Рабочий стол\самоуправление 2021\bez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89363"/>
            <a:ext cx="2370138" cy="250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370138" y="2559050"/>
            <a:ext cx="5999162" cy="1200150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  <a:cs typeface="+mn-cs"/>
              </a:rPr>
              <a:t>-</a:t>
            </a:r>
            <a:r>
              <a:rPr lang="ru-RU" dirty="0">
                <a:solidFill>
                  <a:srgbClr val="002060"/>
                </a:solidFill>
                <a:latin typeface="Century Gothic" panose="020B0502020202020204" pitchFamily="34" charset="0"/>
                <a:cs typeface="+mn-cs"/>
              </a:rPr>
              <a:t> </a:t>
            </a:r>
            <a:r>
              <a:rPr lang="kk-KZ" dirty="0">
                <a:solidFill>
                  <a:schemeClr val="bg1"/>
                </a:solidFill>
                <a:latin typeface="Century Gothic" panose="020B0502020202020204" pitchFamily="34" charset="0"/>
              </a:rPr>
              <a:t>бұл білім алушылардың білім беру ұйымын бірлесіп басқаруға, оқу-тәрбие процесін ұйымдастыру кезіндегі мәселелерді шешуге қатысу нысаны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5745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878263"/>
            <a:ext cx="2036763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65113" y="169863"/>
            <a:ext cx="2219325" cy="581025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alt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ПАРЛАМЕНТТІҢ </a:t>
            </a:r>
            <a:r>
              <a:rPr lang="ru-RU" altLang="ru-RU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мақсаты</a:t>
            </a:r>
            <a:endParaRPr lang="ru-RU" alt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5113" y="2774950"/>
            <a:ext cx="2219325" cy="438150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kk-KZ" alt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МІНДЕТТЕРІ</a:t>
            </a:r>
            <a:endParaRPr lang="ru-RU" altLang="ru-RU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914525" y="750888"/>
            <a:ext cx="6689725" cy="1246495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kk-KZ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білім алушылардың бойында азаматтық белсенділік, әлеуметтік құзыреттілік, азаматтық жауапкершілік дағдыларын дамыту, әлеуметтік шығармашылыққа қабілетті, өзінің жеке басын, қоғам мен мемлекетті жетілдіру мүддесінде әрекет ете алатын жоғары мәдениетті, гуманистік бағыттағы азаматты </a:t>
            </a:r>
            <a:r>
              <a:rPr lang="kk-KZ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тәрбиелеу</a:t>
            </a:r>
            <a:r>
              <a:rPr lang="ru-RU" sz="15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925638" y="3141663"/>
            <a:ext cx="7110412" cy="2400657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kk-KZ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білім алушылардың қабілеттері мен мүдделерін, мектепте бірыңғай құқықтық кеңістікті дамыту үшін жағдай жасау, білім беру ұйымын басқаруға қатысуға нақты мүмкіндік беру</a:t>
            </a:r>
            <a:r>
              <a:rPr lang="ru-RU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kk-KZ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ұжымдық өмір нормаларына, мемлекет заңдарына, адамдарға пайда әкелгісі келетіндігіне, достары мен құрдастарына қиындықтарды жеңуге көмектесуге оң көзқарас қалыптастыру</a:t>
            </a:r>
            <a:endParaRPr lang="ru-RU" sz="15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kk-KZ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әрбір білім алушыны білім беру ұйымының қоғамдық өміріне тарту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q"/>
              <a:defRPr/>
            </a:pPr>
            <a:r>
              <a:rPr lang="kk-KZ" sz="1500" dirty="0">
                <a:solidFill>
                  <a:schemeClr val="bg1"/>
                </a:solidFill>
                <a:latin typeface="Century Gothic" panose="020B0502020202020204" pitchFamily="34" charset="0"/>
              </a:rPr>
              <a:t>өзіндік ойлау мен өзіндік сана-сезімді, көшбасшылық мінез-құлық дағдыларын, ұйымдастырушылық білімді, іскерлікті, ұжымдық және басшылық қызмет дағдыларын дамыту</a:t>
            </a:r>
          </a:p>
        </p:txBody>
      </p:sp>
    </p:spTree>
    <p:extLst>
      <p:ext uri="{BB962C8B-B14F-4D97-AF65-F5344CB8AC3E}">
        <p14:creationId xmlns:p14="http://schemas.microsoft.com/office/powerpoint/2010/main" val="2208514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Овал 59"/>
          <p:cNvSpPr/>
          <p:nvPr/>
        </p:nvSpPr>
        <p:spPr>
          <a:xfrm>
            <a:off x="1293813" y="1317625"/>
            <a:ext cx="6167437" cy="5221288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-26988"/>
            <a:ext cx="9144000" cy="4318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latin typeface="Arial Narrow" pitchFamily="34" charset="0"/>
              </a:rPr>
              <a:t>МЕКТЕП ПАРЛАМЕНТІ: ҚҰРЫЛЫМЫ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82688" y="2420889"/>
            <a:ext cx="2453208" cy="9001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ЭКОЛОГИЯ ЖӘНЕ ЕҢБЕК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ФРАКЦИЯ СЫ (КАБИНЕТ, КОМИТЕТ ЖӘНЕ Т.Б.)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038350" y="1317625"/>
            <a:ext cx="2613025" cy="9683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itchFamily="34" charset="0"/>
              </a:rPr>
              <a:t>ҚР БҒМ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БАЛАЛАР ӨКІЛДІГІ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642100" y="2746375"/>
            <a:ext cx="2322388" cy="682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ҚҰҚЫҚ ЖӘНЕ ТӘРТІП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ФРАКЦИЯ СЫ (КАБИНЕТ, КОМИТЕТ ЖӘНЕ Т.Б:)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45238" y="912813"/>
            <a:ext cx="2606675" cy="2968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ҚҰРЫЛЫМ МОДУЛЬДЕРІ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402013" y="3440113"/>
            <a:ext cx="2232025" cy="5937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itchFamily="34" charset="0"/>
              </a:rPr>
              <a:t>МЕКТЕП ПРЕЗИДЕНТІ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6400" y="425450"/>
            <a:ext cx="8331200" cy="431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6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ӨЗГЕРІСТЕР ДЕПУТАТТАРЫНЫҢ ЖАЛПЫ ЖИНАЛЫСЫ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71475" y="3670300"/>
            <a:ext cx="2305050" cy="8143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ӨЗІН-ӨЗІ ТАНУ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ФРАКЦИЯСЫ (КАБИНЕТ, КОМИТЕТ ЖӘНЕ Т.Б.)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308725" y="5400675"/>
            <a:ext cx="2439739" cy="69262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СПОРТ ЖӘНЕ СӨС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ФРАКЦИЯСЫ (КАБИНЕТ, КОМИТЕТ ЖӘНЕ Т.Б.)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418138" y="1636712"/>
            <a:ext cx="3330326" cy="6401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ҚАМҚОРЛЫҚ (ЕРІКТІЛІК)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ФРАКЦИЯ СЫ (КАБИНЕТ, КОМИТЕТ ЖӘНЕ Т.Б.)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660232" y="3861048"/>
            <a:ext cx="2305050" cy="8413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АҚПАРАТ  ЖӘНЕ БАСПА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ФРАКЦИЯ СЫ (КАБИНЕТ, КОМИТЕТ ЖӘНЕ Т.Б.)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491880" y="6021288"/>
            <a:ext cx="2808312" cy="6921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БАҚЫТ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ФРАКЦИЯ СЫ 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(КАБИНЕТ, КОМИТЕТ ЖӘНЕ Т.Б.)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7544" y="4725144"/>
            <a:ext cx="3168352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МӘДЕНИЕТ ЖӘНЕ ДЕБАТТЫҚ ҚОЗҒАЛЫС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ФРАКЦИЯСЫ (КАБИНЕТ, КОМИТЕТ ЖӘНЕ Т.Б.)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611313" y="1438275"/>
            <a:ext cx="427037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1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978400" y="1555750"/>
            <a:ext cx="427038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2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0" y="4725144"/>
            <a:ext cx="427037" cy="792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7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086100" y="5878513"/>
            <a:ext cx="427038" cy="792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6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981700" y="5113338"/>
            <a:ext cx="427038" cy="792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5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372200" y="3717032"/>
            <a:ext cx="427038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4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300192" y="2492896"/>
            <a:ext cx="427038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3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55650" y="2286000"/>
            <a:ext cx="427038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9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92088" y="3321050"/>
            <a:ext cx="427037" cy="792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8</a:t>
            </a:r>
          </a:p>
        </p:txBody>
      </p:sp>
      <p:cxnSp>
        <p:nvCxnSpPr>
          <p:cNvPr id="32" name="Прямая со стрелкой 31"/>
          <p:cNvCxnSpPr/>
          <p:nvPr/>
        </p:nvCxnSpPr>
        <p:spPr>
          <a:xfrm flipH="1" flipV="1">
            <a:off x="4181475" y="2365375"/>
            <a:ext cx="392113" cy="955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9" idx="2"/>
          </p:cNvCxnSpPr>
          <p:nvPr/>
        </p:nvCxnSpPr>
        <p:spPr>
          <a:xfrm flipH="1">
            <a:off x="4476750" y="4033838"/>
            <a:ext cx="41275" cy="2036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V="1">
            <a:off x="4859338" y="2347913"/>
            <a:ext cx="958850" cy="893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 flipV="1">
            <a:off x="3586163" y="2819400"/>
            <a:ext cx="376237" cy="520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V="1">
            <a:off x="5634038" y="3241675"/>
            <a:ext cx="815975" cy="198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H="1">
            <a:off x="3086100" y="4113213"/>
            <a:ext cx="1020763" cy="517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H="1" flipV="1">
            <a:off x="2676525" y="3902075"/>
            <a:ext cx="623888" cy="12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4978400" y="4087813"/>
            <a:ext cx="839788" cy="108585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>
            <a:off x="5634038" y="3929063"/>
            <a:ext cx="919162" cy="701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Стрелка вниз 60"/>
          <p:cNvSpPr/>
          <p:nvPr/>
        </p:nvSpPr>
        <p:spPr>
          <a:xfrm>
            <a:off x="3522663" y="944563"/>
            <a:ext cx="1709737" cy="282575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107" name="Picture 2" descr="C:\Users\Пользователь\Desktop\risunok1-500x4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638" y="4503738"/>
            <a:ext cx="15462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6988"/>
            <a:ext cx="9144000" cy="4318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latin typeface="Arial Narrow" pitchFamily="34" charset="0"/>
              </a:rPr>
              <a:t>МЕКТЕП ПАРЛАМЕНТІНІҢ ТЬЮТОРЛАРЫ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5113" y="4718050"/>
            <a:ext cx="3665537" cy="3587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 ЭКОЛОГИЯ ЖӘНЕ ЕҢБЕК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</a:t>
            </a:r>
            <a:endParaRPr lang="ru-RU" sz="14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50" y="1622425"/>
            <a:ext cx="3649663" cy="3587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ҚР БҒМ БАЛАЛАР ӨКІЛДІГІ</a:t>
            </a:r>
          </a:p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50" y="2198688"/>
            <a:ext cx="3646488" cy="357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ҚҰҚЫҚ ЖӘНЕ ТӘРТІП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</a:t>
            </a:r>
            <a:endParaRPr lang="ru-RU" sz="14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39975" y="1001713"/>
            <a:ext cx="1601788" cy="4238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Arial Narrow" pitchFamily="34" charset="0"/>
              </a:rPr>
              <a:t>ПРЕЗИДЕНТ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66700" y="4214813"/>
            <a:ext cx="3665538" cy="3587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ӨЗІН-ӨЗІ ТАНУ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</a:t>
            </a:r>
            <a:endParaRPr lang="ru-RU" sz="14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76225" y="3695700"/>
            <a:ext cx="3665538" cy="3587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СПОРТ ЖӘНЕ СӨС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</a:t>
            </a:r>
            <a:endParaRPr lang="ru-RU" sz="14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5113" y="5726113"/>
            <a:ext cx="3665537" cy="3587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ҚАМҚОРЛЫҚ (ЕРІКТІЛІК)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</a:t>
            </a:r>
            <a:endParaRPr lang="ru-RU" sz="14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85750" y="3206750"/>
            <a:ext cx="3649663" cy="3587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АҚПАРАТ ЖӘНЕ БАСПА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</a:t>
            </a:r>
            <a:endParaRPr lang="ru-RU" sz="14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85750" y="2701925"/>
            <a:ext cx="3649663" cy="3587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БАҚЫТ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</a:t>
            </a:r>
            <a:endParaRPr lang="ru-RU" sz="14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76225" y="5222875"/>
            <a:ext cx="3665538" cy="3587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rgbClr val="002060"/>
                </a:solidFill>
                <a:latin typeface="Arial Narrow" pitchFamily="34" charset="0"/>
              </a:rPr>
              <a:t>МӘДЕНИЕТ ЖӘНЕ ДЕБАТТЫҚ ҚОЗҒАЛЫС </a:t>
            </a:r>
            <a:r>
              <a:rPr lang="ru-RU" sz="12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</a:t>
            </a:r>
            <a:endParaRPr lang="ru-RU" sz="1200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191125" y="4653136"/>
            <a:ext cx="3667125" cy="4236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ЖАҒРАФИЯ ПӘНІНІҢ МҰҒАЛІМІ (ХИМИИЯ БИОЛОГИЯ)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211763" y="1622425"/>
            <a:ext cx="3649662" cy="3587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srgbClr val="002060"/>
                </a:solidFill>
                <a:latin typeface="Arial Narrow" pitchFamily="34" charset="0"/>
              </a:rPr>
              <a:t> БАЛАНЫҢ ҚҰҚЫҚТАРЫ ЖӨНІНДЕГІ МЕКТЕП УӘКІЛІ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5211763" y="2198688"/>
            <a:ext cx="3648075" cy="3571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ҚҰҚЫҚ ЖӘНЕ ТАРИХ ПӘНІНІҢ МҰҒАЛІМІ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5211763" y="1001713"/>
            <a:ext cx="3657600" cy="4238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ТЬЮТОРЛЫҚ ҚЫЗМЕТТІҢ БАСШЫСЫ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5194300" y="4214813"/>
            <a:ext cx="3665538" cy="3587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ӨЗІН-ӨЗІ ТАНУ ПӘНІНІҢ МҰҒАЛІМІ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5203825" y="3709988"/>
            <a:ext cx="3616647" cy="4390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ДЕНЕШЫНЫҚТЫРУ ПӘНІ МҰҒАЛІМІ, МЕКТЕПТІҢ МЕДИЦИНА ҚЫЗМЕТКЕРІ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5191125" y="5726113"/>
            <a:ext cx="3667125" cy="3587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ӘЛЕУМЕТТІК ПЕДАГОГ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5211762" y="3206750"/>
            <a:ext cx="3680717" cy="43827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ОРЫС ТІЛІ ЖӘНЕ ӘДЕБИЕТІ ПӘНІНІҢ МҰҒАЛІМІ/  ИНФОРМАТИКА ПӘНІ МҰҒАЛІМІ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5211763" y="2701925"/>
            <a:ext cx="3649662" cy="3587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ПЕДАГОГ-ПСИХОЛОГ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5203825" y="5222875"/>
            <a:ext cx="3665538" cy="3587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ДИРЕКТОРДЫҢ ОРЫНБАСАРЫ</a:t>
            </a:r>
          </a:p>
        </p:txBody>
      </p:sp>
      <p:sp>
        <p:nvSpPr>
          <p:cNvPr id="2" name="Двойная стрелка влево/вправо 1"/>
          <p:cNvSpPr/>
          <p:nvPr/>
        </p:nvSpPr>
        <p:spPr>
          <a:xfrm>
            <a:off x="3941763" y="1671638"/>
            <a:ext cx="1236662" cy="30956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8" name="Двойная стрелка влево/вправо 57"/>
          <p:cNvSpPr/>
          <p:nvPr/>
        </p:nvSpPr>
        <p:spPr>
          <a:xfrm>
            <a:off x="3916363" y="2222500"/>
            <a:ext cx="1236662" cy="3095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9" name="Двойная стрелка влево/вправо 58"/>
          <p:cNvSpPr/>
          <p:nvPr/>
        </p:nvSpPr>
        <p:spPr>
          <a:xfrm>
            <a:off x="3941763" y="2709863"/>
            <a:ext cx="1236662" cy="30956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2" name="Двойная стрелка влево/вправо 61"/>
          <p:cNvSpPr/>
          <p:nvPr/>
        </p:nvSpPr>
        <p:spPr>
          <a:xfrm>
            <a:off x="3924300" y="3254375"/>
            <a:ext cx="1236663" cy="31115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3" name="Двойная стрелка влево/вправо 62"/>
          <p:cNvSpPr/>
          <p:nvPr/>
        </p:nvSpPr>
        <p:spPr>
          <a:xfrm>
            <a:off x="3937000" y="3733800"/>
            <a:ext cx="1236663" cy="3095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4" name="Двойная стрелка влево/вправо 63"/>
          <p:cNvSpPr/>
          <p:nvPr/>
        </p:nvSpPr>
        <p:spPr>
          <a:xfrm>
            <a:off x="3924300" y="4238625"/>
            <a:ext cx="1236663" cy="3095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5" name="Двойная стрелка влево/вправо 64"/>
          <p:cNvSpPr/>
          <p:nvPr/>
        </p:nvSpPr>
        <p:spPr>
          <a:xfrm>
            <a:off x="3941763" y="4767263"/>
            <a:ext cx="1236662" cy="30956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6" name="Двойная стрелка влево/вправо 65"/>
          <p:cNvSpPr/>
          <p:nvPr/>
        </p:nvSpPr>
        <p:spPr>
          <a:xfrm>
            <a:off x="3941763" y="5270500"/>
            <a:ext cx="1236662" cy="31115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7" name="Двойная стрелка влево/вправо 66"/>
          <p:cNvSpPr/>
          <p:nvPr/>
        </p:nvSpPr>
        <p:spPr>
          <a:xfrm>
            <a:off x="3941763" y="5783263"/>
            <a:ext cx="1236662" cy="30956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356100" y="1671638"/>
            <a:ext cx="360363" cy="30956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1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4356100" y="2176463"/>
            <a:ext cx="360363" cy="30956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2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4392613" y="2701925"/>
            <a:ext cx="358775" cy="3095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3</a:t>
            </a: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4392613" y="3230563"/>
            <a:ext cx="358775" cy="30956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4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4392613" y="3708400"/>
            <a:ext cx="358775" cy="3095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5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4379913" y="4202113"/>
            <a:ext cx="360362" cy="30956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6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4392613" y="4784725"/>
            <a:ext cx="358775" cy="3111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7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4392613" y="5270500"/>
            <a:ext cx="358775" cy="31115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8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4375150" y="5743575"/>
            <a:ext cx="360363" cy="3095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Arial Narrow" pitchFamily="34" charset="0"/>
              </a:rPr>
              <a:t>9</a:t>
            </a:r>
          </a:p>
        </p:txBody>
      </p:sp>
      <p:pic>
        <p:nvPicPr>
          <p:cNvPr id="4137" name="Picture 2" descr="C:\Users\Пользователь\Desktop\96mWEHqu2Fw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804863"/>
            <a:ext cx="2054225" cy="62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6988"/>
            <a:ext cx="9144000" cy="90011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latin typeface="Arial Narrow" pitchFamily="34" charset="0"/>
              </a:rPr>
              <a:t>СЫНЫПТАҒЫ МЕКТЕП ПАРЛАМЕНТІНІҢ ӨКІЛДІГІ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82675" y="2249488"/>
            <a:ext cx="3201988" cy="8921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itchFamily="34" charset="0"/>
              </a:rPr>
              <a:t>СЫНЫПТЫҢ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ОМБУДСМЕН І</a:t>
            </a:r>
            <a:r>
              <a:rPr lang="ru-RU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74738" y="4502150"/>
            <a:ext cx="3209925" cy="87153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itchFamily="34" charset="0"/>
              </a:rPr>
              <a:t>ҚҰҚЫҚ ЖӘНЕ ТӘРТІП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КОМИТЕТІНІҢ ДЕПУТАТЫ</a:t>
            </a: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itchFamily="34" charset="0"/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88963" y="1073150"/>
            <a:ext cx="3665537" cy="887413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СЫНЫПТЫҢ ПРЕЗИДЕНТІ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5667375" y="5589588"/>
            <a:ext cx="3019425" cy="9239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itchFamily="34" charset="0"/>
              </a:rPr>
              <a:t>ЭКОЛОГИЯ ЖӘНЕ ЕҢБЕК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КОМИТЕТІНІҢ ДЕПУТАТЫ</a:t>
            </a: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 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691188" y="1073150"/>
            <a:ext cx="2995612" cy="8874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itchFamily="34" charset="0"/>
              </a:rPr>
              <a:t>СПОРТ ЖӘНЕ СӨС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КОМИТЕТІНІҢ ДЕПУТАТЫ</a:t>
            </a: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83250" y="3328988"/>
            <a:ext cx="3003550" cy="9620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accent6">
                  <a:lumMod val="75000"/>
                </a:schemeClr>
              </a:solidFill>
              <a:latin typeface="Arial Narrow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itchFamily="34" charset="0"/>
              </a:rPr>
              <a:t>МӘДЕНИЕТ ЖӘНЕ ДЕБАТТЫҚ ҚОЗҒАЛЫС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КОМИТЕТІНІҢ ДЕПУТАТЫ</a:t>
            </a: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057275" y="5561013"/>
            <a:ext cx="3227388" cy="9636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itchFamily="34" charset="0"/>
              </a:rPr>
              <a:t>АҚПАРАТ ЖӘНЕ БАСПА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КОМИТЕТІНІҢ ДЕПУТАТЫ</a:t>
            </a: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724525" y="2217738"/>
            <a:ext cx="2962275" cy="8715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itchFamily="34" charset="0"/>
              </a:rPr>
              <a:t>БАҚЫТ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КОМИТЕТІНІҢ ДЕПУТАТЫ</a:t>
            </a: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057275" y="3389313"/>
            <a:ext cx="3227388" cy="9032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itchFamily="34" charset="0"/>
              </a:rPr>
              <a:t>ҚАМҚОРЛЫҚ (ЕРІКТІЛІК)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 КОМИТЕТІНІҢ ДЕПУТАТЫ</a:t>
            </a: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91188" y="4502150"/>
            <a:ext cx="2995612" cy="91281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  <a:latin typeface="Arial Narrow" pitchFamily="34" charset="0"/>
              </a:rPr>
              <a:t>ӨЗІН-ӨЗІ ТАНУ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Narrow" pitchFamily="34" charset="0"/>
              </a:rPr>
              <a:t>КОМИТЕТІНІҢ ДЕПУТАТЫ</a:t>
            </a: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88963" y="2230438"/>
            <a:ext cx="498475" cy="9112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1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561975" y="3378200"/>
            <a:ext cx="498475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2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5167313" y="3328988"/>
            <a:ext cx="509587" cy="962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7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167313" y="2197100"/>
            <a:ext cx="557212" cy="8921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6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184775" y="1069975"/>
            <a:ext cx="498475" cy="873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5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61975" y="5570538"/>
            <a:ext cx="512763" cy="9540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4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61975" y="4502150"/>
            <a:ext cx="512763" cy="871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3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167313" y="5589588"/>
            <a:ext cx="523875" cy="923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9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167313" y="4502150"/>
            <a:ext cx="506412" cy="912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Arial Narrow" pitchFamily="34" charset="0"/>
              </a:rPr>
              <a:t>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2636912"/>
            <a:ext cx="2088232" cy="1862138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000" b="1" dirty="0">
              <a:solidFill>
                <a:schemeClr val="bg1"/>
              </a:solidFill>
              <a:latin typeface="Arial Narrow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Arial Narrow" pitchFamily="34" charset="0"/>
              </a:rPr>
              <a:t>МЕКТЕП ПАРЛАМЕНТІНІҢ ПРЕЗИДЕНТІ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9144000" cy="431801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latin typeface="Arial Narrow" pitchFamily="34" charset="0"/>
              </a:rPr>
              <a:t>МЕКТЕПТІ БАСҚАРУҒА ҚАТЫСУ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824288" y="2301875"/>
            <a:ext cx="5106987" cy="431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Arial Narrow" pitchFamily="34" charset="0"/>
              </a:rPr>
              <a:t>МЕКТЕПТІҢ ПЕДАГОГИКАЛЫҚ КЕҢЕСІ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824288" y="3382963"/>
            <a:ext cx="5106987" cy="431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Arial Narrow" pitchFamily="34" charset="0"/>
              </a:rPr>
              <a:t>ҚАМҚОРШЫЛЫҚ КЕҢЕС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824288" y="4595813"/>
            <a:ext cx="5106987" cy="431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Arial Narrow" pitchFamily="34" charset="0"/>
              </a:rPr>
              <a:t>АЛДЫН АЛУ КЕҢЕСІ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824288" y="5732463"/>
            <a:ext cx="5140325" cy="4333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Arial Narrow" pitchFamily="34" charset="0"/>
              </a:rPr>
              <a:t>ЖАЛПЫ МЕКТЕПТІК АТА-АНАЛАР КОМИТЕТІ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824288" y="1196975"/>
            <a:ext cx="5106987" cy="431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002060"/>
                </a:solidFill>
                <a:latin typeface="Arial Narrow" pitchFamily="34" charset="0"/>
              </a:rPr>
              <a:t>МЕКТЕП КЕҢЕСІ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3248025" y="1196975"/>
            <a:ext cx="0" cy="4968875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endCxn id="11" idx="1"/>
          </p:cNvCxnSpPr>
          <p:nvPr/>
        </p:nvCxnSpPr>
        <p:spPr>
          <a:xfrm>
            <a:off x="3248025" y="1412875"/>
            <a:ext cx="576263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3248025" y="2535238"/>
            <a:ext cx="576263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236913" y="3598863"/>
            <a:ext cx="57626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3236913" y="4811713"/>
            <a:ext cx="57626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3265488" y="5932488"/>
            <a:ext cx="576262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 rot="16200000">
            <a:off x="408832" y="3371007"/>
            <a:ext cx="4835424" cy="465138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bg1"/>
                </a:solidFill>
                <a:latin typeface="Arial Narrow" pitchFamily="34" charset="0"/>
              </a:rPr>
              <a:t>МЕКТЕПТІҢ АЛҚАЛЫ ОРГАНДАРЫНДАҒЫ ӨКІЛДІК</a:t>
            </a:r>
          </a:p>
        </p:txBody>
      </p:sp>
      <p:sp>
        <p:nvSpPr>
          <p:cNvPr id="23" name="Стрелка вниз 22"/>
          <p:cNvSpPr/>
          <p:nvPr/>
        </p:nvSpPr>
        <p:spPr>
          <a:xfrm rot="16200000">
            <a:off x="1890316" y="3461941"/>
            <a:ext cx="1020762" cy="265906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161" name="Picture 3" descr="C:\Users\Пользователь\Desktop\imag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658813"/>
            <a:ext cx="215106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14"/>
          <p:cNvSpPr>
            <a:spLocks noChangeArrowheads="1"/>
          </p:cNvSpPr>
          <p:nvPr/>
        </p:nvSpPr>
        <p:spPr bwMode="auto">
          <a:xfrm>
            <a:off x="1943100" y="1181100"/>
            <a:ext cx="5221288" cy="523220"/>
          </a:xfrm>
          <a:prstGeom prst="rect">
            <a:avLst/>
          </a:prstGeom>
          <a:solidFill>
            <a:srgbClr val="99CC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kk-KZ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КҮТІЛЕТІН НӘТИЖЕЛЕР</a:t>
            </a:r>
            <a:endParaRPr lang="ru-RU" altLang="ru-RU" sz="2800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3315" name="Picture 7" descr="C:\Documents and Settings\Adminkz\Рабочий стол\самоуправление 202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333375"/>
            <a:ext cx="2057400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81088" y="2708275"/>
            <a:ext cx="6480175" cy="276998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 algn="just" eaLnBrk="1" hangingPunct="1">
              <a:buFont typeface="Wingdings" panose="05000000000000000000" pitchFamily="2" charset="2"/>
              <a:buChar char="v"/>
              <a:defRPr/>
            </a:pPr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адал, мейірімді және белсенді тұлғалардың тәрбиелі жас ұрпағы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v"/>
              <a:defRPr/>
            </a:pPr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қоғамдық (балалар мен жастар) сананы трансформациялау мен жаңғыртуда оқушылар мен студенттердің өзін-өзі басқару органдарының мәртебесі мен рөлін арттыру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v"/>
              <a:defRPr/>
            </a:pPr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білім алушыларды қызығушылықтары бойынша жобалық қызметке тарту</a:t>
            </a:r>
          </a:p>
          <a:p>
            <a:pPr marL="285750" indent="-285750" algn="just" eaLnBrk="1" hangingPunct="1">
              <a:buFont typeface="Wingdings" panose="05000000000000000000" pitchFamily="2" charset="2"/>
              <a:buChar char="v"/>
              <a:defRPr/>
            </a:pPr>
            <a:r>
              <a:rPr lang="kk-KZ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барлық деңгейлердегі бюджеттерден тұрақты және жүйелі қаржыландыру</a:t>
            </a:r>
            <a:endParaRPr lang="ru-RU" sz="16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marL="285750" indent="-285750" algn="just" eaLnBrk="1" hangingPunct="1">
              <a:buFont typeface="Wingdings" panose="05000000000000000000" pitchFamily="2" charset="2"/>
              <a:buChar char="v"/>
              <a:defRPr/>
            </a:pPr>
            <a:endParaRPr lang="ru-RU" sz="14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8080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Структура Школьный парламент.pot [Режим совместимости]" id="{4B841969-E353-4893-9978-72538CAA5E79}" vid="{92DF1306-4538-420E-8B2B-637D91E35A6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Структура Школьный парламент</Template>
  <TotalTime>147</TotalTime>
  <Words>640</Words>
  <Application>Microsoft Office PowerPoint</Application>
  <PresentationFormat>Экран (4:3)</PresentationFormat>
  <Paragraphs>128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Саина</dc:creator>
  <cp:lastModifiedBy>Неизвестный пользователь</cp:lastModifiedBy>
  <cp:revision>20</cp:revision>
  <cp:lastPrinted>2021-03-12T12:26:14Z</cp:lastPrinted>
  <dcterms:created xsi:type="dcterms:W3CDTF">2021-03-10T03:35:55Z</dcterms:created>
  <dcterms:modified xsi:type="dcterms:W3CDTF">2022-04-05T05:07:11Z</dcterms:modified>
</cp:coreProperties>
</file>